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45"/>
  </p:notesMasterIdLst>
  <p:handoutMasterIdLst>
    <p:handoutMasterId r:id="rId46"/>
  </p:handoutMasterIdLst>
  <p:sldIdLst>
    <p:sldId id="311" r:id="rId2"/>
    <p:sldId id="497" r:id="rId3"/>
    <p:sldId id="503" r:id="rId4"/>
    <p:sldId id="505" r:id="rId5"/>
    <p:sldId id="504" r:id="rId6"/>
    <p:sldId id="541" r:id="rId7"/>
    <p:sldId id="506" r:id="rId8"/>
    <p:sldId id="508" r:id="rId9"/>
    <p:sldId id="512" r:id="rId10"/>
    <p:sldId id="507" r:id="rId11"/>
    <p:sldId id="511" r:id="rId12"/>
    <p:sldId id="556" r:id="rId13"/>
    <p:sldId id="513" r:id="rId14"/>
    <p:sldId id="520" r:id="rId15"/>
    <p:sldId id="522" r:id="rId16"/>
    <p:sldId id="523" r:id="rId17"/>
    <p:sldId id="525" r:id="rId18"/>
    <p:sldId id="527" r:id="rId19"/>
    <p:sldId id="526" r:id="rId20"/>
    <p:sldId id="528" r:id="rId21"/>
    <p:sldId id="529" r:id="rId22"/>
    <p:sldId id="557" r:id="rId23"/>
    <p:sldId id="516" r:id="rId24"/>
    <p:sldId id="531" r:id="rId25"/>
    <p:sldId id="532" r:id="rId26"/>
    <p:sldId id="533" r:id="rId27"/>
    <p:sldId id="534" r:id="rId28"/>
    <p:sldId id="536" r:id="rId29"/>
    <p:sldId id="535" r:id="rId30"/>
    <p:sldId id="558" r:id="rId31"/>
    <p:sldId id="551" r:id="rId32"/>
    <p:sldId id="514" r:id="rId33"/>
    <p:sldId id="543" r:id="rId34"/>
    <p:sldId id="553" r:id="rId35"/>
    <p:sldId id="552" r:id="rId36"/>
    <p:sldId id="559" r:id="rId37"/>
    <p:sldId id="515" r:id="rId38"/>
    <p:sldId id="544" r:id="rId39"/>
    <p:sldId id="547" r:id="rId40"/>
    <p:sldId id="548" r:id="rId41"/>
    <p:sldId id="554" r:id="rId42"/>
    <p:sldId id="560" r:id="rId43"/>
    <p:sldId id="389" r:id="rId4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504D"/>
    <a:srgbClr val="FF8200"/>
    <a:srgbClr val="BF5700"/>
    <a:srgbClr val="1D1A36"/>
    <a:srgbClr val="1E4B87"/>
    <a:srgbClr val="262626"/>
    <a:srgbClr val="1B306B"/>
    <a:srgbClr val="FFCC00"/>
    <a:srgbClr val="F8F8F8"/>
    <a:srgbClr val="EEE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74" autoAdjust="0"/>
    <p:restoredTop sz="96412" autoAdjust="0"/>
  </p:normalViewPr>
  <p:slideViewPr>
    <p:cSldViewPr>
      <p:cViewPr varScale="1">
        <p:scale>
          <a:sx n="127" d="100"/>
          <a:sy n="127" d="100"/>
        </p:scale>
        <p:origin x="1288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6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6/4/18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6/4/18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30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665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08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5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050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091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970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350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441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067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9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288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4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110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452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6849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693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04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744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7695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400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948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664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1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061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27842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71925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41166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48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8462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1197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6215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11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3770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788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7652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65533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1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272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7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10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921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5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44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3"/>
          <p:cNvSpPr>
            <a:spLocks noGrp="1"/>
          </p:cNvSpPr>
          <p:nvPr>
            <p:ph type="title" hasCustomPrompt="1"/>
          </p:nvPr>
        </p:nvSpPr>
        <p:spPr>
          <a:xfrm>
            <a:off x="158270" y="2819400"/>
            <a:ext cx="8839200" cy="653854"/>
          </a:xfrm>
        </p:spPr>
        <p:txBody>
          <a:bodyPr numCol="1">
            <a:noAutofit/>
          </a:bodyPr>
          <a:lstStyle>
            <a:lvl1pPr algn="ctr">
              <a:defRPr sz="3600" b="1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Central Question / Comment</a:t>
            </a:r>
          </a:p>
        </p:txBody>
      </p:sp>
    </p:spTree>
    <p:extLst>
      <p:ext uri="{BB962C8B-B14F-4D97-AF65-F5344CB8AC3E}">
        <p14:creationId xmlns:p14="http://schemas.microsoft.com/office/powerpoint/2010/main" val="89255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6/4/18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7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54" r:id="rId5"/>
    <p:sldLayoutId id="2147483669" r:id="rId6"/>
    <p:sldLayoutId id="2147483671" r:id="rId7"/>
    <p:sldLayoutId id="2147483672" r:id="rId8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2885043"/>
            <a:ext cx="8229600" cy="871860"/>
          </a:xfrm>
        </p:spPr>
        <p:txBody>
          <a:bodyPr/>
          <a:lstStyle/>
          <a:p>
            <a:r>
              <a:rPr lang="en-US" dirty="0"/>
              <a:t>Egad! It’s Excel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96991" y="2589438"/>
            <a:ext cx="2700337" cy="381000"/>
          </a:xfrm>
        </p:spPr>
        <p:txBody>
          <a:bodyPr/>
          <a:lstStyle/>
          <a:p>
            <a:r>
              <a:rPr lang="en-US" dirty="0"/>
              <a:t>Day 2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3962400"/>
            <a:ext cx="2670436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Data Bootcamp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ext Placeholder 19"/>
          <p:cNvSpPr txBox="1">
            <a:spLocks/>
          </p:cNvSpPr>
          <p:nvPr/>
        </p:nvSpPr>
        <p:spPr>
          <a:xfrm>
            <a:off x="3068753" y="4034789"/>
            <a:ext cx="2270008" cy="381000"/>
          </a:xfrm>
          <a:prstGeom prst="rect">
            <a:avLst/>
          </a:prstGeom>
        </p:spPr>
        <p:txBody>
          <a:bodyPr numCol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362200"/>
            <a:ext cx="8839200" cy="1644454"/>
          </a:xfrm>
        </p:spPr>
        <p:txBody>
          <a:bodyPr/>
          <a:lstStyle/>
          <a:p>
            <a:r>
              <a:rPr lang="en-US" b="0" dirty="0"/>
              <a:t>What are the steps in the </a:t>
            </a:r>
            <a:br>
              <a:rPr lang="en-US" b="0" dirty="0"/>
            </a:br>
            <a:r>
              <a:rPr lang="en-US" dirty="0"/>
              <a:t>Analytics Paradigm?</a:t>
            </a:r>
          </a:p>
        </p:txBody>
      </p:sp>
    </p:spTree>
    <p:extLst>
      <p:ext uri="{BB962C8B-B14F-4D97-AF65-F5344CB8AC3E}">
        <p14:creationId xmlns:p14="http://schemas.microsoft.com/office/powerpoint/2010/main" val="80584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324600" cy="653854"/>
          </a:xfrm>
        </p:spPr>
        <p:txBody>
          <a:bodyPr>
            <a:normAutofit/>
          </a:bodyPr>
          <a:lstStyle/>
          <a:p>
            <a:r>
              <a:rPr lang="en-US" dirty="0"/>
              <a:t>Analytics Paradigm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159865" y="990600"/>
            <a:ext cx="8907935" cy="4153640"/>
            <a:chOff x="-144935" y="1209675"/>
            <a:chExt cx="9498743" cy="4429125"/>
          </a:xfrm>
        </p:grpSpPr>
        <p:sp>
          <p:nvSpPr>
            <p:cNvPr id="3" name="Rectangle: Rounded Corners 2"/>
            <p:cNvSpPr/>
            <p:nvPr/>
          </p:nvSpPr>
          <p:spPr>
            <a:xfrm>
              <a:off x="304800" y="12096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Decompose the Ask</a:t>
              </a:r>
            </a:p>
          </p:txBody>
        </p:sp>
        <p:sp>
          <p:nvSpPr>
            <p:cNvPr id="4" name="Rectangle: Rounded Corners 3"/>
            <p:cNvSpPr/>
            <p:nvPr/>
          </p:nvSpPr>
          <p:spPr>
            <a:xfrm>
              <a:off x="3352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Identify Data Sources</a:t>
              </a:r>
            </a:p>
          </p:txBody>
        </p:sp>
        <p:sp>
          <p:nvSpPr>
            <p:cNvPr id="5" name="Rectangle: Rounded Corners 4"/>
            <p:cNvSpPr/>
            <p:nvPr/>
          </p:nvSpPr>
          <p:spPr>
            <a:xfrm>
              <a:off x="6400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Define Strategy and Metrics</a:t>
              </a:r>
            </a:p>
          </p:txBody>
        </p:sp>
        <p:sp>
          <p:nvSpPr>
            <p:cNvPr id="6" name="Rectangle: Rounded Corners 5"/>
            <p:cNvSpPr/>
            <p:nvPr/>
          </p:nvSpPr>
          <p:spPr>
            <a:xfrm>
              <a:off x="304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Build Data Retrieval Plan</a:t>
              </a:r>
            </a:p>
          </p:txBody>
        </p:sp>
        <p:sp>
          <p:nvSpPr>
            <p:cNvPr id="7" name="Rectangle: Rounded Corners 6"/>
            <p:cNvSpPr/>
            <p:nvPr/>
          </p:nvSpPr>
          <p:spPr>
            <a:xfrm>
              <a:off x="3352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Retrieve the Data</a:t>
              </a: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6409811" y="2879897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Assemble and Clean</a:t>
              </a:r>
            </a:p>
          </p:txBody>
        </p:sp>
        <p:sp>
          <p:nvSpPr>
            <p:cNvPr id="9" name="Rectangle: Rounded Corners 8"/>
            <p:cNvSpPr/>
            <p:nvPr/>
          </p:nvSpPr>
          <p:spPr>
            <a:xfrm>
              <a:off x="28575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Analyze for Trends</a:t>
              </a: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331573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Acknowledge Limitations</a:t>
              </a:r>
            </a:p>
          </p:txBody>
        </p:sp>
        <p:sp>
          <p:nvSpPr>
            <p:cNvPr id="11" name="Rectangle: Rounded Corners 10"/>
            <p:cNvSpPr/>
            <p:nvPr/>
          </p:nvSpPr>
          <p:spPr>
            <a:xfrm>
              <a:off x="6409811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Make the Call or </a:t>
              </a:r>
            </a:p>
            <a:p>
              <a:pPr algn="ctr"/>
              <a:r>
                <a:rPr lang="en-US" dirty="0"/>
                <a:t>Tell the Story</a:t>
              </a:r>
            </a:p>
          </p:txBody>
        </p:sp>
        <p:sp>
          <p:nvSpPr>
            <p:cNvPr id="12" name="Arrow: Right 11"/>
            <p:cNvSpPr/>
            <p:nvPr/>
          </p:nvSpPr>
          <p:spPr>
            <a:xfrm>
              <a:off x="2914778" y="167863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row: Right 14"/>
            <p:cNvSpPr/>
            <p:nvPr/>
          </p:nvSpPr>
          <p:spPr>
            <a:xfrm>
              <a:off x="2914778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Arrow: Right 25"/>
            <p:cNvSpPr/>
            <p:nvPr/>
          </p:nvSpPr>
          <p:spPr>
            <a:xfrm>
              <a:off x="5948363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Arrow: Right 26"/>
            <p:cNvSpPr/>
            <p:nvPr/>
          </p:nvSpPr>
          <p:spPr>
            <a:xfrm>
              <a:off x="5955570" y="1642219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Arrow: Right 27"/>
            <p:cNvSpPr/>
            <p:nvPr/>
          </p:nvSpPr>
          <p:spPr>
            <a:xfrm>
              <a:off x="2872303" y="497036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Arrow: Right 28"/>
            <p:cNvSpPr/>
            <p:nvPr/>
          </p:nvSpPr>
          <p:spPr>
            <a:xfrm>
              <a:off x="5941541" y="497036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Arrow: Right 29"/>
            <p:cNvSpPr/>
            <p:nvPr/>
          </p:nvSpPr>
          <p:spPr>
            <a:xfrm>
              <a:off x="8996749" y="165803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row: Right 30"/>
            <p:cNvSpPr/>
            <p:nvPr/>
          </p:nvSpPr>
          <p:spPr>
            <a:xfrm>
              <a:off x="-144935" y="3295250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Arrow: Right 31"/>
            <p:cNvSpPr/>
            <p:nvPr/>
          </p:nvSpPr>
          <p:spPr>
            <a:xfrm>
              <a:off x="-143520" y="504238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Arrow: Right 32"/>
            <p:cNvSpPr/>
            <p:nvPr/>
          </p:nvSpPr>
          <p:spPr>
            <a:xfrm>
              <a:off x="8981818" y="324041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34241" y="5346962"/>
            <a:ext cx="8489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Regardless of type or industry, this paradigm provides a repeatable pathway for effective data problem solving.</a:t>
            </a:r>
          </a:p>
        </p:txBody>
      </p:sp>
    </p:spTree>
    <p:extLst>
      <p:ext uri="{BB962C8B-B14F-4D97-AF65-F5344CB8AC3E}">
        <p14:creationId xmlns:p14="http://schemas.microsoft.com/office/powerpoint/2010/main" val="9961047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the Basics</a:t>
            </a:r>
          </a:p>
        </p:txBody>
      </p:sp>
    </p:spTree>
    <p:extLst>
      <p:ext uri="{BB962C8B-B14F-4D97-AF65-F5344CB8AC3E}">
        <p14:creationId xmlns:p14="http://schemas.microsoft.com/office/powerpoint/2010/main" val="166898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Formulas</a:t>
            </a:r>
          </a:p>
        </p:txBody>
      </p:sp>
    </p:spTree>
    <p:extLst>
      <p:ext uri="{BB962C8B-B14F-4D97-AF65-F5344CB8AC3E}">
        <p14:creationId xmlns:p14="http://schemas.microsoft.com/office/powerpoint/2010/main" val="63799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461624" y="1855859"/>
            <a:ext cx="280557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SUM(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42769" y="1219200"/>
            <a:ext cx="202491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8182" y="3196109"/>
            <a:ext cx="248497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7200" y="1860031"/>
            <a:ext cx="3038011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1, 2, 3</a:t>
            </a:r>
          </a:p>
        </p:txBody>
      </p:sp>
      <p:sp>
        <p:nvSpPr>
          <p:cNvPr id="7" name="Rectangle 6"/>
          <p:cNvSpPr/>
          <p:nvPr/>
        </p:nvSpPr>
        <p:spPr>
          <a:xfrm>
            <a:off x="7305211" y="1864203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8582" y="4267200"/>
            <a:ext cx="8839200" cy="190500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a way, Excel has introduced you to a sort of proto-programming</a:t>
            </a:r>
            <a:r>
              <a:rPr lang="en-US" sz="2800" b="0"/>
              <a:t>. </a:t>
            </a:r>
            <a:r>
              <a:rPr lang="en-US" sz="2800" b="0" dirty="0"/>
              <a:t>Throughout your time writing scripts you will rely on </a:t>
            </a:r>
            <a:r>
              <a:rPr lang="en-US" sz="2800" dirty="0"/>
              <a:t>functions</a:t>
            </a:r>
            <a:r>
              <a:rPr lang="en-US" sz="2800" b="0" dirty="0"/>
              <a:t> (methods) that do </a:t>
            </a:r>
            <a:r>
              <a:rPr lang="en-US" sz="2800" b="0" i="1" dirty="0"/>
              <a:t>something </a:t>
            </a:r>
            <a:r>
              <a:rPr lang="en-US" sz="2800" b="0" dirty="0"/>
              <a:t>to or with </a:t>
            </a:r>
            <a:r>
              <a:rPr lang="en-US" sz="2800" dirty="0"/>
              <a:t>arguments</a:t>
            </a:r>
            <a:r>
              <a:rPr lang="en-US" sz="2800" b="0" dirty="0"/>
              <a:t>.</a:t>
            </a:r>
          </a:p>
        </p:txBody>
      </p:sp>
      <p:sp>
        <p:nvSpPr>
          <p:cNvPr id="9" name="Rectangle 8"/>
          <p:cNvSpPr/>
          <p:nvPr/>
        </p:nvSpPr>
        <p:spPr>
          <a:xfrm>
            <a:off x="762000" y="1860031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74673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563122" y="2235197"/>
            <a:ext cx="2617448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AVG(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44267" y="1598538"/>
            <a:ext cx="1854995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44005" y="3575447"/>
            <a:ext cx="408644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Variable </a:t>
            </a:r>
            <a:r>
              <a:rPr lang="en-US" sz="3400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1934" y="2239369"/>
            <a:ext cx="2864887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F4:F6</a:t>
            </a:r>
          </a:p>
        </p:txBody>
      </p:sp>
      <p:sp>
        <p:nvSpPr>
          <p:cNvPr id="7" name="Rectangle 6"/>
          <p:cNvSpPr/>
          <p:nvPr/>
        </p:nvSpPr>
        <p:spPr>
          <a:xfrm>
            <a:off x="7208185" y="2243541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4876800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When we reference a set of range, Excel is being given a set of </a:t>
            </a:r>
            <a:r>
              <a:rPr lang="en-US" sz="2800" dirty="0"/>
              <a:t>variable </a:t>
            </a:r>
            <a:r>
              <a:rPr lang="en-US" sz="2800" b="0" dirty="0"/>
              <a:t>inputs. It will determine the actual values of these inputs prior to executing the function.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762000" y="2239369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08477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74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5029200"/>
            <a:ext cx="8839200" cy="950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4000" dirty="0"/>
              <a:t>It Depends</a:t>
            </a:r>
            <a:r>
              <a:rPr lang="mr-IN" sz="4000" dirty="0"/>
              <a:t>…</a:t>
            </a:r>
            <a:endParaRPr lang="en-US" sz="4000" b="0" dirty="0"/>
          </a:p>
        </p:txBody>
      </p:sp>
    </p:spTree>
    <p:extLst>
      <p:ext uri="{BB962C8B-B14F-4D97-AF65-F5344CB8AC3E}">
        <p14:creationId xmlns:p14="http://schemas.microsoft.com/office/powerpoint/2010/main" val="115751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The </a:t>
            </a:r>
            <a:r>
              <a:rPr lang="en-US" sz="3600" dirty="0"/>
              <a:t>AVG functions </a:t>
            </a:r>
            <a:r>
              <a:rPr lang="en-US" sz="3600" b="0" dirty="0"/>
              <a:t>takes as their arguments the ranges provided.</a:t>
            </a:r>
          </a:p>
        </p:txBody>
      </p:sp>
      <p:sp>
        <p:nvSpPr>
          <p:cNvPr id="10" name="Rectangle 9"/>
          <p:cNvSpPr/>
          <p:nvPr/>
        </p:nvSpPr>
        <p:spPr>
          <a:xfrm>
            <a:off x="8195540" y="3080652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53200" y="3080652"/>
            <a:ext cx="165424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334000" y="3124200"/>
            <a:ext cx="12192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876800" y="3117965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184488" y="3124200"/>
            <a:ext cx="1278572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463060" y="3117965"/>
            <a:ext cx="135752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This is a </a:t>
            </a:r>
            <a:r>
              <a:rPr lang="en-US" sz="3600" dirty="0"/>
              <a:t>nested function. </a:t>
            </a:r>
            <a:r>
              <a:rPr lang="en-US" sz="3600" b="0" dirty="0"/>
              <a:t>We’ll be doing plenty of complex nests in this class.</a:t>
            </a:r>
            <a:endParaRPr lang="en-US" sz="3600" dirty="0"/>
          </a:p>
        </p:txBody>
      </p:sp>
      <p:sp>
        <p:nvSpPr>
          <p:cNvPr id="3" name="Rectangle 2"/>
          <p:cNvSpPr/>
          <p:nvPr/>
        </p:nvSpPr>
        <p:spPr>
          <a:xfrm>
            <a:off x="685800" y="3046440"/>
            <a:ext cx="14478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420100" y="3082207"/>
            <a:ext cx="4191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209800" y="3048000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311840" y="3080652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5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Stuff</a:t>
            </a:r>
          </a:p>
        </p:txBody>
      </p:sp>
    </p:spTree>
    <p:extLst>
      <p:ext uri="{BB962C8B-B14F-4D97-AF65-F5344CB8AC3E}">
        <p14:creationId xmlns:p14="http://schemas.microsoft.com/office/powerpoint/2010/main" val="79591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2356256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 from Last Class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3236970"/>
            <a:ext cx="9151620" cy="95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3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86445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b="0" dirty="0"/>
              <a:t>Syntax and capabilities may differ across technologies and platforms, but fundamental concepts remain the same.</a:t>
            </a:r>
            <a:endParaRPr lang="en-US" sz="32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52400" y="907642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 from Last Class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1788356"/>
            <a:ext cx="9151620" cy="95403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20040" y="3780888"/>
            <a:ext cx="1481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25431" y="3780888"/>
            <a:ext cx="1810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FF0000"/>
                </a:solidFill>
              </a:rPr>
              <a:t>Arguments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35636" y="3596223"/>
            <a:ext cx="2831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Another Function 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(Chained)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1546861" y="2652266"/>
            <a:ext cx="76200" cy="112862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3356017" y="2604994"/>
            <a:ext cx="509031" cy="1220954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865048" y="2598420"/>
            <a:ext cx="1549393" cy="118246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8299179" y="2614111"/>
            <a:ext cx="13788" cy="98211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88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(01-ExcelPlayground, 02-NamedRanges)</a:t>
            </a:r>
          </a:p>
        </p:txBody>
      </p:sp>
    </p:spTree>
    <p:extLst>
      <p:ext uri="{BB962C8B-B14F-4D97-AF65-F5344CB8AC3E}">
        <p14:creationId xmlns:p14="http://schemas.microsoft.com/office/powerpoint/2010/main" val="82135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</a:t>
            </a:r>
          </a:p>
        </p:txBody>
      </p:sp>
    </p:spTree>
    <p:extLst>
      <p:ext uri="{BB962C8B-B14F-4D97-AF65-F5344CB8AC3E}">
        <p14:creationId xmlns:p14="http://schemas.microsoft.com/office/powerpoint/2010/main" val="111808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933001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Conditionals present a way to </a:t>
            </a:r>
            <a:r>
              <a:rPr lang="en-US" sz="2800" dirty="0"/>
              <a:t>control the flow </a:t>
            </a:r>
            <a:r>
              <a:rPr lang="en-US" sz="2800" b="0" dirty="0"/>
              <a:t>of logic based on certain criteria being met. This is a </a:t>
            </a:r>
            <a:r>
              <a:rPr lang="en-US" sz="2800" b="0" i="1" dirty="0"/>
              <a:t>core building block </a:t>
            </a:r>
            <a:r>
              <a:rPr lang="en-US" sz="2800" b="0" dirty="0"/>
              <a:t>in all languages.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914400" y="1394776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Step 1</a:t>
            </a:r>
          </a:p>
        </p:txBody>
      </p:sp>
      <p:sp>
        <p:nvSpPr>
          <p:cNvPr id="10" name="Rectangle 9"/>
          <p:cNvSpPr/>
          <p:nvPr/>
        </p:nvSpPr>
        <p:spPr>
          <a:xfrm>
            <a:off x="6629400" y="870247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2a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29400" y="2899568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2b</a:t>
            </a:r>
          </a:p>
        </p:txBody>
      </p:sp>
      <p:sp>
        <p:nvSpPr>
          <p:cNvPr id="4" name="Right Arrow 3"/>
          <p:cNvSpPr/>
          <p:nvPr/>
        </p:nvSpPr>
        <p:spPr>
          <a:xfrm>
            <a:off x="3862706" y="1527726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3893186" y="3164163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893186" y="1141652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is met</a:t>
            </a:r>
            <a:r>
              <a:rPr lang="mr-IN" b="1" dirty="0"/>
              <a:t>…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3796567" y="2794831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is </a:t>
            </a:r>
            <a:r>
              <a:rPr lang="en-US" b="1" i="1" dirty="0"/>
              <a:t>not </a:t>
            </a:r>
            <a:r>
              <a:rPr lang="en-US" b="1" dirty="0"/>
              <a:t>met</a:t>
            </a:r>
            <a:r>
              <a:rPr lang="mr-IN" b="1" dirty="0"/>
              <a:t>…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62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990600" y="5257800"/>
            <a:ext cx="720261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dirty="0"/>
              <a:t>=IF(D2&gt;5,TRUE,FALSE)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14400" y="160860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629400" y="311339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20" name="Right Arrow 19"/>
          <p:cNvSpPr/>
          <p:nvPr/>
        </p:nvSpPr>
        <p:spPr>
          <a:xfrm>
            <a:off x="3862706" y="174155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3893186" y="337799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530312" y="1355480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4459780" y="3008659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&lt;=5</a:t>
            </a:r>
          </a:p>
        </p:txBody>
      </p:sp>
    </p:spTree>
    <p:extLst>
      <p:ext uri="{BB962C8B-B14F-4D97-AF65-F5344CB8AC3E}">
        <p14:creationId xmlns:p14="http://schemas.microsoft.com/office/powerpoint/2010/main" val="99883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2800" dirty="0"/>
              <a:t>But what if</a:t>
            </a:r>
            <a:r>
              <a:rPr lang="mr-IN" sz="2800" dirty="0"/>
              <a:t>…</a:t>
            </a:r>
            <a:r>
              <a:rPr lang="en-US" sz="2800" dirty="0"/>
              <a:t> we wanted to </a:t>
            </a:r>
            <a:r>
              <a:rPr lang="en-US" sz="2800" u="sng" dirty="0"/>
              <a:t>combine</a:t>
            </a:r>
            <a:r>
              <a:rPr lang="en-US" sz="2800" dirty="0"/>
              <a:t> conditions?</a:t>
            </a:r>
          </a:p>
        </p:txBody>
      </p:sp>
    </p:spTree>
    <p:extLst>
      <p:ext uri="{BB962C8B-B14F-4D97-AF65-F5344CB8AC3E}">
        <p14:creationId xmlns:p14="http://schemas.microsoft.com/office/powerpoint/2010/main" val="174065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7200" dirty="0"/>
              <a:t>AND, NOT, OR </a:t>
            </a:r>
          </a:p>
        </p:txBody>
      </p:sp>
    </p:spTree>
    <p:extLst>
      <p:ext uri="{BB962C8B-B14F-4D97-AF65-F5344CB8AC3E}">
        <p14:creationId xmlns:p14="http://schemas.microsoft.com/office/powerpoint/2010/main" val="161253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289560" y="3048000"/>
            <a:ext cx="8624925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800" dirty="0"/>
              <a:t>=IF(</a:t>
            </a:r>
            <a:r>
              <a:rPr lang="en-US" sz="3800" b="1" dirty="0"/>
              <a:t>AND(</a:t>
            </a:r>
            <a:r>
              <a:rPr lang="en-US" sz="3800" dirty="0"/>
              <a:t>D2&gt;5, D2&lt;10</a:t>
            </a:r>
            <a:r>
              <a:rPr lang="en-US" sz="3800" b="1" dirty="0"/>
              <a:t>)</a:t>
            </a:r>
            <a:r>
              <a:rPr lang="en-US" sz="3800" dirty="0"/>
              <a:t>,TRUE,FALSE)</a:t>
            </a:r>
          </a:p>
        </p:txBody>
      </p:sp>
    </p:spTree>
    <p:extLst>
      <p:ext uri="{BB962C8B-B14F-4D97-AF65-F5344CB8AC3E}">
        <p14:creationId xmlns:p14="http://schemas.microsoft.com/office/powerpoint/2010/main" val="433939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914400" y="154852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305331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19" name="Right Arrow 18"/>
          <p:cNvSpPr/>
          <p:nvPr/>
        </p:nvSpPr>
        <p:spPr>
          <a:xfrm>
            <a:off x="3862706" y="168147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3893186" y="331791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777958" y="1295400"/>
            <a:ext cx="25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 AND D2 &lt; 10</a:t>
            </a:r>
            <a:endParaRPr 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715986" y="2948579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</a:t>
            </a:r>
            <a:r>
              <a:rPr lang="en-US" b="1"/>
              <a:t>5 OR D2 &gt;= 10 </a:t>
            </a:r>
            <a:endParaRPr lang="en-US" b="1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152400" y="502920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Nesting conditionals can quickly become a very convoluted (albeit necessary) part of your data prep.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7453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Git Repository (UPDATE)</a:t>
            </a:r>
          </a:p>
        </p:txBody>
      </p:sp>
      <p:sp>
        <p:nvSpPr>
          <p:cNvPr id="3" name="Rectangle 2"/>
          <p:cNvSpPr/>
          <p:nvPr/>
        </p:nvSpPr>
        <p:spPr>
          <a:xfrm>
            <a:off x="342900" y="5404247"/>
            <a:ext cx="86487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All Class Content and Homework will be here:</a:t>
            </a:r>
          </a:p>
          <a:p>
            <a:r>
              <a:rPr lang="en-US" sz="1600" dirty="0"/>
              <a:t>&lt;ENTER GIT LAB URL HERE&gt;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82224"/>
            <a:ext cx="9144000" cy="434582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982224"/>
            <a:ext cx="9144000" cy="4345823"/>
          </a:xfrm>
          <a:prstGeom prst="rect">
            <a:avLst/>
          </a:prstGeom>
          <a:solidFill>
            <a:schemeClr val="accent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REPLACE THIS IMAGE WITH SCREENSHOT </a:t>
            </a:r>
          </a:p>
          <a:p>
            <a:pPr algn="ctr"/>
            <a:r>
              <a:rPr lang="en-US" sz="2400" dirty="0"/>
              <a:t>OF YOUR OWN REPOSITORY</a:t>
            </a:r>
          </a:p>
        </p:txBody>
      </p:sp>
    </p:spTree>
    <p:extLst>
      <p:ext uri="{BB962C8B-B14F-4D97-AF65-F5344CB8AC3E}">
        <p14:creationId xmlns:p14="http://schemas.microsoft.com/office/powerpoint/2010/main" val="1090903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(03-ColorCounter </a:t>
            </a:r>
            <a:r>
              <a:rPr lang="mr-IN" sz="2000" b="0" dirty="0"/>
              <a:t>–</a:t>
            </a:r>
            <a:r>
              <a:rPr lang="en-US" sz="2000" b="0" dirty="0"/>
              <a:t> 08-McDonalds)</a:t>
            </a:r>
          </a:p>
        </p:txBody>
      </p:sp>
    </p:spTree>
    <p:extLst>
      <p:ext uri="{BB962C8B-B14F-4D97-AF65-F5344CB8AC3E}">
        <p14:creationId xmlns:p14="http://schemas.microsoft.com/office/powerpoint/2010/main" val="204181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35222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Tables</a:t>
            </a:r>
          </a:p>
        </p:txBody>
      </p:sp>
    </p:spTree>
    <p:extLst>
      <p:ext uri="{BB962C8B-B14F-4D97-AF65-F5344CB8AC3E}">
        <p14:creationId xmlns:p14="http://schemas.microsoft.com/office/powerpoint/2010/main" val="214329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828222"/>
            <a:ext cx="8686800" cy="134397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dirty="0"/>
              <a:t>Pivot Tables </a:t>
            </a:r>
            <a:r>
              <a:rPr lang="en-US" sz="2800" b="0" dirty="0"/>
              <a:t>are one of the most important data visualization concepts to master in this class.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(Don’t worry. They are a cinch to deal with)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3500"/>
          <a:stretch/>
        </p:blipFill>
        <p:spPr>
          <a:xfrm>
            <a:off x="0" y="825560"/>
            <a:ext cx="9144000" cy="393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43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448273"/>
            <a:ext cx="8686800" cy="19812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essence, Pivot tables are a </a:t>
            </a:r>
            <a:r>
              <a:rPr lang="en-US" sz="2800" dirty="0"/>
              <a:t>summative </a:t>
            </a:r>
            <a:r>
              <a:rPr lang="en-US" sz="2800" b="0" dirty="0"/>
              <a:t>analytic tool that allows us to perform aggregate functions that along any combination of fields.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(The name comes from the fact that we are pivoting along a data axis)</a:t>
            </a: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004788"/>
              </p:ext>
            </p:extLst>
          </p:nvPr>
        </p:nvGraphicFramePr>
        <p:xfrm>
          <a:off x="334617" y="834924"/>
          <a:ext cx="4343400" cy="3432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Qty.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$42.50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1/1/17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$65.00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1/3/17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$125.00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1/7/17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1/9/17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228648"/>
              </p:ext>
            </p:extLst>
          </p:nvPr>
        </p:nvGraphicFramePr>
        <p:xfrm>
          <a:off x="5562600" y="2260308"/>
          <a:ext cx="3124200" cy="2006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$167.50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$73.75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135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to the Wise </a:t>
            </a:r>
            <a:r>
              <a:rPr lang="mr-IN" dirty="0"/>
              <a:t>–</a:t>
            </a:r>
            <a:r>
              <a:rPr lang="en-US" dirty="0"/>
              <a:t> Keep It Flat!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700" y="826919"/>
            <a:ext cx="9144000" cy="305928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100" y="4114800"/>
            <a:ext cx="88773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Modern BI tools like Tableau,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Sisense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and Salesforce work best if data is stored in flat CSVs – meaning column headers represent fields (vertically) on the spreadsheet. This is largely because all of these technologies heavily utilize Pivot Tables beneath their visualizations.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Don’t try to confuse this simplicity. “Spreadsheet magic” is a nightmare to analyze.</a:t>
            </a:r>
          </a:p>
        </p:txBody>
      </p:sp>
    </p:spTree>
    <p:extLst>
      <p:ext uri="{BB962C8B-B14F-4D97-AF65-F5344CB8AC3E}">
        <p14:creationId xmlns:p14="http://schemas.microsoft.com/office/powerpoint/2010/main" val="569156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(09-PivotTables, 10-TopSongs)</a:t>
            </a:r>
          </a:p>
        </p:txBody>
      </p:sp>
    </p:spTree>
    <p:extLst>
      <p:ext uri="{BB962C8B-B14F-4D97-AF65-F5344CB8AC3E}">
        <p14:creationId xmlns:p14="http://schemas.microsoft.com/office/powerpoint/2010/main" val="106888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Lookups</a:t>
            </a:r>
          </a:p>
        </p:txBody>
      </p:sp>
    </p:spTree>
    <p:extLst>
      <p:ext uri="{BB962C8B-B14F-4D97-AF65-F5344CB8AC3E}">
        <p14:creationId xmlns:p14="http://schemas.microsoft.com/office/powerpoint/2010/main" val="808264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4356453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8883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698764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52578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1800" dirty="0"/>
              <a:t>=</a:t>
            </a:r>
            <a:r>
              <a:rPr lang="en-US" sz="1800" dirty="0" err="1"/>
              <a:t>vlookup</a:t>
            </a:r>
            <a:r>
              <a:rPr lang="en-US" sz="1800" dirty="0"/>
              <a:t>( &lt;value&gt;, &lt;full table&gt;, &lt;column to retrieve&gt;,&lt;match parameter&gt;)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4022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Videos (UPDATE)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7688"/>
            <a:ext cx="9144000" cy="37529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2900" y="5213628"/>
            <a:ext cx="86487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Class Videos will be automatically uploaded here:</a:t>
            </a:r>
          </a:p>
          <a:p>
            <a:r>
              <a:rPr lang="en-US" sz="1600" dirty="0"/>
              <a:t>&lt;ENTER PANOPTO LINK HERE&gt;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730080"/>
            <a:ext cx="9144000" cy="4345823"/>
          </a:xfrm>
          <a:prstGeom prst="rect">
            <a:avLst/>
          </a:prstGeom>
          <a:solidFill>
            <a:schemeClr val="accent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REPLACE THIS IMAGE WITH SCREENSHOT </a:t>
            </a:r>
          </a:p>
          <a:p>
            <a:pPr algn="ctr"/>
            <a:r>
              <a:rPr lang="en-US" sz="2400" dirty="0"/>
              <a:t>OF YOUR OWN PANOPTO FOLDER</a:t>
            </a:r>
          </a:p>
        </p:txBody>
      </p:sp>
    </p:spTree>
    <p:extLst>
      <p:ext uri="{BB962C8B-B14F-4D97-AF65-F5344CB8AC3E}">
        <p14:creationId xmlns:p14="http://schemas.microsoft.com/office/powerpoint/2010/main" val="533620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060565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8006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dirty="0"/>
              <a:t>=</a:t>
            </a:r>
            <a:r>
              <a:rPr lang="en-US" sz="3200" dirty="0" err="1"/>
              <a:t>vlookup</a:t>
            </a:r>
            <a:r>
              <a:rPr lang="en-US" sz="3200" dirty="0"/>
              <a:t>( “Asteroid 9”, Planets, 3, FALSE)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</p:spTree>
    <p:extLst>
      <p:ext uri="{BB962C8B-B14F-4D97-AF65-F5344CB8AC3E}">
        <p14:creationId xmlns:p14="http://schemas.microsoft.com/office/powerpoint/2010/main" val="177752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74416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7399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dirty="0"/>
              <a:t>=</a:t>
            </a:r>
            <a:r>
              <a:rPr lang="en-US" sz="3200" dirty="0" err="1"/>
              <a:t>vlookup</a:t>
            </a:r>
            <a:r>
              <a:rPr lang="en-US" sz="3200" dirty="0"/>
              <a:t>( “</a:t>
            </a:r>
            <a:r>
              <a:rPr lang="en-US" sz="3200" dirty="0" err="1"/>
              <a:t>Astroid</a:t>
            </a:r>
            <a:r>
              <a:rPr lang="en-US" sz="3200" dirty="0"/>
              <a:t> 9”, Planets, 3, FALSE)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55781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>
                <a:solidFill>
                  <a:srgbClr val="FF0000"/>
                </a:solidFill>
              </a:rPr>
              <a:t>The Asterisks</a:t>
            </a:r>
          </a:p>
        </p:txBody>
      </p:sp>
    </p:spTree>
    <p:extLst>
      <p:ext uri="{BB962C8B-B14F-4D97-AF65-F5344CB8AC3E}">
        <p14:creationId xmlns:p14="http://schemas.microsoft.com/office/powerpoint/2010/main" val="94734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(11-Lookups, 12-ProductPivot)</a:t>
            </a:r>
          </a:p>
        </p:txBody>
      </p:sp>
    </p:spTree>
    <p:extLst>
      <p:ext uri="{BB962C8B-B14F-4D97-AF65-F5344CB8AC3E}">
        <p14:creationId xmlns:p14="http://schemas.microsoft.com/office/powerpoint/2010/main" val="128590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20187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304800" y="5289746"/>
            <a:ext cx="86487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You will be analyzing thousands of Kickstarter projects to look for funding trends across goal targets and topics.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2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209550" y="5181600"/>
            <a:ext cx="86487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/>
              <a:t>Due: </a:t>
            </a:r>
            <a:r>
              <a:rPr lang="en-US" sz="3600" dirty="0"/>
              <a:t>Next Saturday </a:t>
            </a:r>
          </a:p>
          <a:p>
            <a:pPr algn="ctr"/>
            <a:r>
              <a:rPr lang="en-US" sz="2800" b="1" dirty="0"/>
              <a:t>Recommended Target</a:t>
            </a:r>
            <a:r>
              <a:rPr lang="en-US" sz="2800" dirty="0"/>
              <a:t>: Thursday of Next Week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3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Refresher</a:t>
            </a:r>
          </a:p>
        </p:txBody>
      </p:sp>
    </p:spTree>
    <p:extLst>
      <p:ext uri="{BB962C8B-B14F-4D97-AF65-F5344CB8AC3E}">
        <p14:creationId xmlns:p14="http://schemas.microsoft.com/office/powerpoint/2010/main" val="88159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Data Science is about what </a:t>
            </a:r>
            <a:r>
              <a:rPr lang="en-US" dirty="0"/>
              <a:t>two</a:t>
            </a:r>
            <a:r>
              <a:rPr lang="en-US" b="0" dirty="0"/>
              <a:t> things?</a:t>
            </a:r>
          </a:p>
        </p:txBody>
      </p:sp>
    </p:spTree>
    <p:extLst>
      <p:ext uri="{BB962C8B-B14F-4D97-AF65-F5344CB8AC3E}">
        <p14:creationId xmlns:p14="http://schemas.microsoft.com/office/powerpoint/2010/main" val="190082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371600"/>
            <a:ext cx="8915400" cy="3733800"/>
          </a:xfrm>
        </p:spPr>
        <p:txBody>
          <a:bodyPr/>
          <a:lstStyle/>
          <a:p>
            <a:r>
              <a:rPr lang="en-US" sz="8000" dirty="0"/>
              <a:t>Truth-Telling</a:t>
            </a:r>
            <a:br>
              <a:rPr lang="en-US" sz="8000" dirty="0"/>
            </a:br>
            <a:r>
              <a:rPr lang="en-US" sz="4800" b="0" dirty="0"/>
              <a:t>&amp;</a:t>
            </a:r>
            <a:br>
              <a:rPr lang="en-US" sz="8000" dirty="0"/>
            </a:br>
            <a:r>
              <a:rPr lang="en-US" sz="8000" dirty="0"/>
              <a:t>Story Telling</a:t>
            </a:r>
            <a:endParaRPr lang="en-US" sz="8000" b="0" dirty="0"/>
          </a:p>
        </p:txBody>
      </p:sp>
    </p:spTree>
    <p:extLst>
      <p:ext uri="{BB962C8B-B14F-4D97-AF65-F5344CB8AC3E}">
        <p14:creationId xmlns:p14="http://schemas.microsoft.com/office/powerpoint/2010/main" val="159229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14125</TotalTime>
  <Words>1146</Words>
  <Application>Microsoft Macintosh PowerPoint</Application>
  <PresentationFormat>On-screen Show (4:3)</PresentationFormat>
  <Paragraphs>274</Paragraphs>
  <Slides>43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Arial</vt:lpstr>
      <vt:lpstr>Calibri</vt:lpstr>
      <vt:lpstr>Mangal</vt:lpstr>
      <vt:lpstr>Roboto</vt:lpstr>
      <vt:lpstr>1_Unbranded</vt:lpstr>
      <vt:lpstr>Egad! It’s Excel</vt:lpstr>
      <vt:lpstr>Admin Stuff</vt:lpstr>
      <vt:lpstr>Class Git Repository (UPDATE)</vt:lpstr>
      <vt:lpstr>Class Videos (UPDATE)</vt:lpstr>
      <vt:lpstr>Homework Assignment #1</vt:lpstr>
      <vt:lpstr>Homework Assignment #1</vt:lpstr>
      <vt:lpstr>Quick Refresher</vt:lpstr>
      <vt:lpstr>Data Science is about what two things?</vt:lpstr>
      <vt:lpstr>Truth-Telling &amp; Story Telling</vt:lpstr>
      <vt:lpstr>What are the steps in the  Analytics Paradigm?</vt:lpstr>
      <vt:lpstr>Analytics Paradigm</vt:lpstr>
      <vt:lpstr>Let’s Start with the Basics</vt:lpstr>
      <vt:lpstr>Formulas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You Can Code Too!</vt:lpstr>
      <vt:lpstr>You Can Code Too!</vt:lpstr>
      <vt:lpstr>Demo Time! (01-ExcelPlayground, 02-NamedRanges)</vt:lpstr>
      <vt:lpstr>Conditionals</vt:lpstr>
      <vt:lpstr>Conditionals: If This… Then That</vt:lpstr>
      <vt:lpstr>Conditionals: If This… Then That</vt:lpstr>
      <vt:lpstr>But what if… we wanted to combine conditions?</vt:lpstr>
      <vt:lpstr>AND, NOT, OR </vt:lpstr>
      <vt:lpstr>Conditionals: If This… Then That</vt:lpstr>
      <vt:lpstr>Conditionals: If This… Then That</vt:lpstr>
      <vt:lpstr>Demo Time! (03-ColorCounter – 08-McDonalds)</vt:lpstr>
      <vt:lpstr>BREAK</vt:lpstr>
      <vt:lpstr>Pivot Tables</vt:lpstr>
      <vt:lpstr>Get Pivot With It</vt:lpstr>
      <vt:lpstr>Get Pivot With It</vt:lpstr>
      <vt:lpstr>Words to the Wise – Keep It Flat!</vt:lpstr>
      <vt:lpstr>Demo Time! (09-PivotTables, 10-TopSongs)</vt:lpstr>
      <vt:lpstr>Lookups</vt:lpstr>
      <vt:lpstr>Look It Up with Lookups</vt:lpstr>
      <vt:lpstr>Look It Up with Lookups</vt:lpstr>
      <vt:lpstr>What Will This Yield?</vt:lpstr>
      <vt:lpstr>What Will This Yield?</vt:lpstr>
      <vt:lpstr>Demo Time! (11-Lookups, 12-ProductPivot)</vt:lpstr>
      <vt:lpstr>Questions / Discussion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Arwen Shackelford</cp:lastModifiedBy>
  <cp:revision>1729</cp:revision>
  <cp:lastPrinted>2016-01-30T16:23:56Z</cp:lastPrinted>
  <dcterms:created xsi:type="dcterms:W3CDTF">2015-01-20T17:19:00Z</dcterms:created>
  <dcterms:modified xsi:type="dcterms:W3CDTF">2018-06-04T22:26:52Z</dcterms:modified>
</cp:coreProperties>
</file>